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2" r:id="rId4"/>
    <p:sldId id="260" r:id="rId5"/>
    <p:sldId id="259" r:id="rId6"/>
    <p:sldId id="261" r:id="rId7"/>
    <p:sldId id="269" r:id="rId8"/>
    <p:sldId id="263" r:id="rId9"/>
    <p:sldId id="265" r:id="rId10"/>
    <p:sldId id="266" r:id="rId11"/>
    <p:sldId id="268" r:id="rId12"/>
    <p:sldId id="275" r:id="rId13"/>
    <p:sldId id="267" r:id="rId14"/>
    <p:sldId id="272" r:id="rId15"/>
    <p:sldId id="274" r:id="rId16"/>
    <p:sldId id="276" r:id="rId17"/>
    <p:sldId id="277" r:id="rId18"/>
    <p:sldId id="278" r:id="rId19"/>
    <p:sldId id="279" r:id="rId20"/>
  </p:sldIdLst>
  <p:sldSz cx="9144000" cy="6858000" type="screen4x3"/>
  <p:notesSz cx="6786563" cy="99218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CA3"/>
    <a:srgbClr val="036A75"/>
    <a:srgbClr val="0255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1392" autoAdjust="0"/>
  </p:normalViewPr>
  <p:slideViewPr>
    <p:cSldViewPr>
      <p:cViewPr varScale="1">
        <p:scale>
          <a:sx n="105" d="100"/>
          <a:sy n="105" d="100"/>
        </p:scale>
        <p:origin x="114" y="9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844" cy="4960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4149" y="0"/>
            <a:ext cx="2940844" cy="4960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5F18-48CC-4A1D-9FF6-EB099217149D}" type="datetimeFigureOut">
              <a:rPr lang="ko-KR" altLang="en-US" smtClean="0"/>
              <a:pPr/>
              <a:t>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657" y="4712891"/>
            <a:ext cx="5429250" cy="446484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4059"/>
            <a:ext cx="2940844" cy="4960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4149" y="9424059"/>
            <a:ext cx="2940844" cy="4960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357AB-552E-4172-926F-8DC44664E91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97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1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1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26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87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86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74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04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06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438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14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00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7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011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93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1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357AB-552E-4172-926F-8DC44664E91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92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12003BFD-8419-477B-832E-C08C11E22036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D0B4-C9BE-4001-9688-66AB3D367B00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5D250-1F3A-4805-B8AC-70377FC31326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wrap="square"/>
          <a:lstStyle>
            <a:lvl1pPr latinLnBrk="0">
              <a:defRPr/>
            </a:lvl1pPr>
            <a:lvl2pPr latinLnBrk="0">
              <a:defRPr sz="2000"/>
            </a:lvl2pPr>
            <a:lvl3pPr latinLnBrk="0">
              <a:defRPr sz="2000"/>
            </a:lvl3pPr>
            <a:lvl4pPr latinLnBrk="0">
              <a:defRPr sz="2000"/>
            </a:lvl4pPr>
            <a:lvl5pPr latinLnBrk="0">
              <a:defRPr sz="2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F16A-2268-4219-872A-D9AC912269A0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8A66-82CB-47A4-9181-E0D23C55BBB8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9D8D-3640-405D-AD3C-0F04A868B002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88CB-0F02-4EF5-8D73-5F87602C7688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09E15-C0D0-40D3-8B3E-EF17A5782582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4B4C9-09D6-47B4-B223-4EF9D6B9E192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CB0D-AF4A-42AF-8A86-F4AEA03DEC46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2996E-1676-4438-A54B-A40750E79D95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dataSetSn=57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drug.mfds.go.kr/pbp/CCBGA01/getItem?openDataInfoSeq=11" TargetMode="External"/><Relationship Id="rId4" Type="http://schemas.openxmlformats.org/officeDocument/2006/relationships/hyperlink" Target="https://www.data.go.kr/data/15057639/openapi.d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딥러닝 기반 알약 식별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윤종인</a:t>
            </a:r>
            <a:r>
              <a:rPr lang="en-US" altLang="ko-KR" sz="2000" dirty="0"/>
              <a:t>/219161118</a:t>
            </a:r>
          </a:p>
          <a:p>
            <a:r>
              <a:rPr lang="en-US" altLang="ko-KR" sz="2000" dirty="0"/>
              <a:t>godxxy@gnu.ac.kr</a:t>
            </a:r>
          </a:p>
          <a:p>
            <a:endParaRPr lang="en-US" altLang="ko-KR" sz="2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F2CE-8A1C-46C6-9EA9-3B33D36926D0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209658-AFCE-4722-99E2-6E0E51F2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68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전처리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ko-KR" altLang="en-US" dirty="0"/>
              <a:t>데이터 축소</a:t>
            </a:r>
            <a:endParaRPr lang="en-US" altLang="ko-KR" dirty="0"/>
          </a:p>
          <a:p>
            <a:pPr lvl="1"/>
            <a:r>
              <a:rPr lang="en-US" altLang="ko-KR" dirty="0"/>
              <a:t>3.65TB </a:t>
            </a:r>
            <a:r>
              <a:rPr lang="ko-KR" altLang="en-US" dirty="0"/>
              <a:t>분량의 대용량 데이터</a:t>
            </a:r>
            <a:r>
              <a:rPr lang="en-US" altLang="ko-KR" dirty="0"/>
              <a:t> </a:t>
            </a:r>
            <a:r>
              <a:rPr lang="ko-KR" altLang="en-US" dirty="0"/>
              <a:t>학습을 위한 이미지 전처리 필요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처리 방법</a:t>
            </a:r>
            <a:endParaRPr lang="en-US" altLang="ko-KR" dirty="0"/>
          </a:p>
          <a:p>
            <a:pPr lvl="1"/>
            <a:r>
              <a:rPr lang="ko-KR" altLang="en-US" dirty="0"/>
              <a:t>이미지 해상도 조절</a:t>
            </a:r>
            <a:endParaRPr lang="en-US" altLang="ko-KR" dirty="0"/>
          </a:p>
          <a:p>
            <a:pPr lvl="1"/>
            <a:r>
              <a:rPr lang="ko-KR" altLang="en-US" dirty="0" err="1"/>
              <a:t>바운딩</a:t>
            </a:r>
            <a:r>
              <a:rPr lang="ko-KR" altLang="en-US" dirty="0"/>
              <a:t> 박스를 기준으로 이미지 </a:t>
            </a:r>
            <a:r>
              <a:rPr lang="ko-KR" altLang="en-US" dirty="0" err="1"/>
              <a:t>크롭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40" y="3717032"/>
            <a:ext cx="1728192" cy="22664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5936" y="3717032"/>
            <a:ext cx="1728192" cy="22664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232" y="4192955"/>
            <a:ext cx="1267002" cy="1314633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stCxn id="7" idx="3"/>
          </p:cNvCxnSpPr>
          <p:nvPr/>
        </p:nvCxnSpPr>
        <p:spPr>
          <a:xfrm>
            <a:off x="2878832" y="4850273"/>
            <a:ext cx="886509" cy="6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3"/>
          </p:cNvCxnSpPr>
          <p:nvPr/>
        </p:nvCxnSpPr>
        <p:spPr>
          <a:xfrm>
            <a:off x="5724128" y="4850273"/>
            <a:ext cx="886509" cy="6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59832" y="4365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06869" y="4365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크롭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51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전처리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ko-KR" altLang="en-US" dirty="0"/>
              <a:t>학습 시간 문제</a:t>
            </a:r>
            <a:endParaRPr lang="en-US" altLang="ko-KR" dirty="0"/>
          </a:p>
          <a:p>
            <a:pPr lvl="1"/>
            <a:r>
              <a:rPr lang="ko-KR" altLang="en-US" dirty="0"/>
              <a:t>이미지 개수 약 </a:t>
            </a:r>
            <a:r>
              <a:rPr lang="en-US" altLang="ko-KR" dirty="0"/>
              <a:t>280</a:t>
            </a:r>
            <a:r>
              <a:rPr lang="ko-KR" altLang="en-US" dirty="0"/>
              <a:t>만장</a:t>
            </a:r>
            <a:endParaRPr lang="en-US" altLang="ko-KR" dirty="0"/>
          </a:p>
          <a:p>
            <a:pPr lvl="1"/>
            <a:r>
              <a:rPr lang="ko-KR" altLang="en-US" dirty="0" err="1"/>
              <a:t>경구약제</a:t>
            </a:r>
            <a:r>
              <a:rPr lang="ko-KR" altLang="en-US" dirty="0"/>
              <a:t> </a:t>
            </a:r>
            <a:r>
              <a:rPr lang="en-US" altLang="ko-KR" dirty="0"/>
              <a:t>5000</a:t>
            </a:r>
            <a:r>
              <a:rPr lang="ko-KR" altLang="en-US" dirty="0"/>
              <a:t>종 학습 시 학습 시간 장기화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학습 데이터 조정</a:t>
            </a:r>
            <a:endParaRPr lang="en-US" altLang="ko-KR" dirty="0"/>
          </a:p>
          <a:p>
            <a:pPr lvl="1"/>
            <a:r>
              <a:rPr lang="ko-KR" altLang="en-US" dirty="0"/>
              <a:t>전문 의약품 </a:t>
            </a:r>
            <a:r>
              <a:rPr lang="en-US" altLang="ko-KR" dirty="0"/>
              <a:t>3,143</a:t>
            </a:r>
            <a:r>
              <a:rPr lang="ko-KR" altLang="en-US" dirty="0"/>
              <a:t>종</a:t>
            </a:r>
            <a:r>
              <a:rPr lang="en-US" altLang="ko-KR" dirty="0"/>
              <a:t>, </a:t>
            </a:r>
            <a:r>
              <a:rPr lang="ko-KR" altLang="en-US" dirty="0"/>
              <a:t>일반 의약품 </a:t>
            </a:r>
            <a:r>
              <a:rPr lang="en-US" altLang="ko-KR" dirty="0"/>
              <a:t>1,857</a:t>
            </a:r>
            <a:r>
              <a:rPr lang="ko-KR" altLang="en-US" dirty="0"/>
              <a:t>종</a:t>
            </a:r>
            <a:endParaRPr lang="en-US" altLang="ko-KR" dirty="0"/>
          </a:p>
          <a:p>
            <a:pPr lvl="1"/>
            <a:r>
              <a:rPr lang="ko-KR" altLang="en-US" dirty="0"/>
              <a:t>일반 의약품에 대해서만 학습 시 약 </a:t>
            </a:r>
            <a:r>
              <a:rPr lang="en-US" altLang="ko-KR" dirty="0"/>
              <a:t>100</a:t>
            </a:r>
            <a:r>
              <a:rPr lang="ko-KR" altLang="en-US" dirty="0"/>
              <a:t>만장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443" y="4029365"/>
            <a:ext cx="1363114" cy="17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4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전처리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ko-KR" altLang="en-US" dirty="0"/>
              <a:t>학습 데이터 조정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종 당 </a:t>
            </a:r>
            <a:r>
              <a:rPr lang="en-US" altLang="ko-KR" dirty="0"/>
              <a:t>1,296</a:t>
            </a:r>
            <a:r>
              <a:rPr lang="ko-KR" altLang="en-US" dirty="0"/>
              <a:t>장이 촬영된 경우</a:t>
            </a:r>
            <a:r>
              <a:rPr lang="en-US" altLang="ko-KR" dirty="0"/>
              <a:t> 324</a:t>
            </a:r>
            <a:r>
              <a:rPr lang="ko-KR" altLang="en-US" dirty="0"/>
              <a:t>장으로 조정 </a:t>
            </a:r>
            <a:r>
              <a:rPr lang="en-US" altLang="ko-KR" dirty="0"/>
              <a:t>(1/4)</a:t>
            </a:r>
          </a:p>
          <a:p>
            <a:pPr lvl="1"/>
            <a:r>
              <a:rPr lang="ko-KR" altLang="en-US" dirty="0"/>
              <a:t>단일 경구약제 </a:t>
            </a:r>
            <a:r>
              <a:rPr lang="en-US" altLang="ko-KR" dirty="0"/>
              <a:t>1000</a:t>
            </a:r>
            <a:r>
              <a:rPr lang="ko-KR" altLang="en-US" dirty="0"/>
              <a:t>종 </a:t>
            </a:r>
            <a:r>
              <a:rPr lang="en-US" altLang="ko-KR" dirty="0"/>
              <a:t>: 130</a:t>
            </a:r>
            <a:r>
              <a:rPr lang="ko-KR" altLang="en-US" dirty="0"/>
              <a:t>만장 </a:t>
            </a:r>
            <a:r>
              <a:rPr lang="en-US" altLang="ko-KR" dirty="0"/>
              <a:t>-&gt; 36</a:t>
            </a:r>
            <a:r>
              <a:rPr lang="ko-KR" altLang="en-US" dirty="0"/>
              <a:t>만장</a:t>
            </a:r>
            <a:endParaRPr lang="en-US" altLang="ko-KR" dirty="0"/>
          </a:p>
          <a:p>
            <a:pPr lvl="1"/>
            <a:r>
              <a:rPr lang="ko-KR" altLang="en-US" dirty="0"/>
              <a:t>학습 데이터 약 </a:t>
            </a:r>
            <a:r>
              <a:rPr lang="en-US" altLang="ko-KR" dirty="0"/>
              <a:t>70</a:t>
            </a:r>
            <a:r>
              <a:rPr lang="ko-KR" altLang="en-US" dirty="0"/>
              <a:t>만장으로 축소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0888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모델링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ko-KR" altLang="en-US" dirty="0"/>
              <a:t>객체 인식 모델</a:t>
            </a:r>
            <a:endParaRPr lang="en-US" altLang="ko-KR" dirty="0"/>
          </a:p>
          <a:p>
            <a:pPr lvl="1"/>
            <a:r>
              <a:rPr lang="en-US" altLang="ko-KR" dirty="0"/>
              <a:t>YOLO (You Only Look Once)</a:t>
            </a:r>
          </a:p>
          <a:p>
            <a:pPr lvl="1"/>
            <a:r>
              <a:rPr lang="en-US" altLang="ko-KR" dirty="0"/>
              <a:t>SSD 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Detector)</a:t>
            </a:r>
          </a:p>
          <a:p>
            <a:pPr lvl="1"/>
            <a:r>
              <a:rPr lang="en-US" altLang="ko-KR" dirty="0"/>
              <a:t>Faster R-CNN</a:t>
            </a:r>
          </a:p>
          <a:p>
            <a:pPr lvl="1"/>
            <a:r>
              <a:rPr lang="en-US" altLang="ko-KR" dirty="0" err="1"/>
              <a:t>RetinaNet</a:t>
            </a:r>
            <a:endParaRPr lang="en-US" altLang="ko-KR" dirty="0"/>
          </a:p>
          <a:p>
            <a:pPr lvl="1"/>
            <a:r>
              <a:rPr lang="en-US" altLang="ko-KR" dirty="0" err="1"/>
              <a:t>EfficientDet</a:t>
            </a:r>
            <a:endParaRPr lang="en-US" altLang="ko-KR" dirty="0"/>
          </a:p>
          <a:p>
            <a:pPr lvl="1"/>
            <a:r>
              <a:rPr lang="en-US" altLang="ko-KR" dirty="0"/>
              <a:t>Mask R-CNN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모델 선정</a:t>
            </a:r>
            <a:endParaRPr lang="en-US" altLang="ko-KR" dirty="0"/>
          </a:p>
          <a:p>
            <a:pPr lvl="1"/>
            <a:r>
              <a:rPr lang="en-US" altLang="ko-KR" dirty="0"/>
              <a:t>YOLO, Faster R-CNN, </a:t>
            </a:r>
            <a:r>
              <a:rPr lang="en-US" altLang="ko-KR" dirty="0" err="1"/>
              <a:t>EfficientDet</a:t>
            </a:r>
            <a:r>
              <a:rPr lang="ko-KR" altLang="en-US" dirty="0"/>
              <a:t>이 많이 사용됨</a:t>
            </a:r>
            <a:endParaRPr lang="en-US" altLang="ko-KR" dirty="0"/>
          </a:p>
          <a:p>
            <a:pPr lvl="1"/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r>
              <a:rPr lang="en-US" altLang="ko-KR" dirty="0"/>
              <a:t>, </a:t>
            </a:r>
            <a:r>
              <a:rPr lang="ko-KR" altLang="en-US" dirty="0"/>
              <a:t>정확도</a:t>
            </a:r>
            <a:r>
              <a:rPr lang="en-US" altLang="ko-KR" dirty="0"/>
              <a:t>, </a:t>
            </a:r>
            <a:r>
              <a:rPr lang="ko-KR" altLang="en-US" dirty="0"/>
              <a:t>속도 면에서 가장 적절한 </a:t>
            </a:r>
            <a:r>
              <a:rPr lang="en-US" altLang="ko-KR" dirty="0"/>
              <a:t>YOLO </a:t>
            </a:r>
            <a:r>
              <a:rPr lang="ko-KR" altLang="en-US" dirty="0"/>
              <a:t>선정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194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모델링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 dirty="0"/>
              <a:t>YOLO</a:t>
            </a:r>
          </a:p>
          <a:p>
            <a:pPr lvl="1"/>
            <a:r>
              <a:rPr lang="ko-KR" altLang="en-US" dirty="0"/>
              <a:t>초당 </a:t>
            </a:r>
            <a:r>
              <a:rPr lang="en-US" altLang="ko-KR" dirty="0"/>
              <a:t>45</a:t>
            </a:r>
            <a:r>
              <a:rPr lang="ko-KR" altLang="en-US" dirty="0"/>
              <a:t>프레임 처리 가능 </a:t>
            </a:r>
            <a:r>
              <a:rPr lang="en-US" altLang="ko-KR" dirty="0"/>
              <a:t>(Fast R-CNN</a:t>
            </a:r>
            <a:r>
              <a:rPr lang="ko-KR" altLang="en-US" dirty="0"/>
              <a:t>은 </a:t>
            </a:r>
            <a:r>
              <a:rPr lang="en-US" altLang="ko-KR" dirty="0"/>
              <a:t>0.5 FPS)</a:t>
            </a:r>
          </a:p>
          <a:p>
            <a:pPr lvl="1"/>
            <a:r>
              <a:rPr lang="ko-KR" altLang="en-US" dirty="0"/>
              <a:t>입력 이미지를 </a:t>
            </a:r>
            <a:r>
              <a:rPr lang="en-US" altLang="ko-KR" dirty="0"/>
              <a:t>n × n</a:t>
            </a:r>
            <a:r>
              <a:rPr lang="ko-KR" altLang="en-US" dirty="0"/>
              <a:t>개의 그리드로 분할</a:t>
            </a:r>
            <a:endParaRPr lang="en-US" altLang="ko-KR" dirty="0"/>
          </a:p>
          <a:p>
            <a:pPr lvl="1"/>
            <a:r>
              <a:rPr lang="ko-KR" altLang="en-US" dirty="0"/>
              <a:t>각 그리드의 확률을 계산해 가장 높은 정확도를 가진</a:t>
            </a:r>
            <a:br>
              <a:rPr lang="en-US" altLang="ko-KR" dirty="0"/>
            </a:br>
            <a:r>
              <a:rPr lang="ko-KR" altLang="en-US" dirty="0"/>
              <a:t>객체 경계를 찾고</a:t>
            </a:r>
            <a:r>
              <a:rPr lang="en-US" altLang="ko-KR" dirty="0"/>
              <a:t>,</a:t>
            </a:r>
            <a:r>
              <a:rPr lang="ko-KR" altLang="en-US" dirty="0"/>
              <a:t> 객체 클래스 확률을 예측해 객체 검출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000582-7E2A-F5F6-1102-1B5A95C14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1" b="2693"/>
          <a:stretch/>
        </p:blipFill>
        <p:spPr bwMode="auto">
          <a:xfrm>
            <a:off x="1095028" y="3625453"/>
            <a:ext cx="6953944" cy="276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9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모델링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 dirty="0"/>
              <a:t>YOLO</a:t>
            </a:r>
          </a:p>
          <a:p>
            <a:pPr lvl="1"/>
            <a:r>
              <a:rPr lang="ko-KR" altLang="en-US" dirty="0"/>
              <a:t>배치 사이즈</a:t>
            </a:r>
            <a:r>
              <a:rPr lang="en-US" altLang="ko-KR" dirty="0"/>
              <a:t>: 64</a:t>
            </a:r>
          </a:p>
          <a:p>
            <a:pPr lvl="1"/>
            <a:r>
              <a:rPr lang="en-US" altLang="ko-KR" dirty="0" err="1"/>
              <a:t>Ephocs</a:t>
            </a:r>
            <a:r>
              <a:rPr lang="en-US" altLang="ko-KR" dirty="0"/>
              <a:t> : 50</a:t>
            </a:r>
          </a:p>
          <a:p>
            <a:pPr lvl="1"/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: 0.0001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000582-7E2A-F5F6-1102-1B5A95C14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1" b="2693"/>
          <a:stretch/>
        </p:blipFill>
        <p:spPr bwMode="auto">
          <a:xfrm>
            <a:off x="1095028" y="3625453"/>
            <a:ext cx="6953944" cy="276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25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모델링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 dirty="0"/>
              <a:t>YOLO</a:t>
            </a:r>
          </a:p>
          <a:p>
            <a:pPr lvl="1"/>
            <a:r>
              <a:rPr lang="ko-KR" altLang="en-US" dirty="0"/>
              <a:t>학습 결과 대부분 단일 경구 약제에 대해 </a:t>
            </a:r>
            <a:r>
              <a:rPr lang="ko-KR" altLang="en-US" dirty="0" err="1"/>
              <a:t>인식율</a:t>
            </a:r>
            <a:r>
              <a:rPr lang="ko-KR" altLang="en-US" dirty="0"/>
              <a:t> 우수 </a:t>
            </a:r>
            <a:r>
              <a:rPr lang="en-US" altLang="ko-KR" dirty="0"/>
              <a:t>(&gt;90%)</a:t>
            </a:r>
          </a:p>
          <a:p>
            <a:pPr lvl="1"/>
            <a:r>
              <a:rPr lang="ko-KR" altLang="en-US" dirty="0"/>
              <a:t>일부 약제에서 </a:t>
            </a:r>
            <a:r>
              <a:rPr lang="en-US" altLang="ko-KR" dirty="0"/>
              <a:t>60~80% </a:t>
            </a:r>
            <a:r>
              <a:rPr lang="ko-KR" altLang="en-US" dirty="0"/>
              <a:t>정확도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5D46A4-90AF-20F3-941E-646EF673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140968"/>
            <a:ext cx="2724530" cy="221963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9A27598-ECCD-47C2-075D-9B9002A2197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056170" y="4250785"/>
            <a:ext cx="88369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EF68A7-8293-EDE6-8A81-4DAA93DDE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259" y="3342214"/>
            <a:ext cx="2376264" cy="18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2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모델링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 dirty="0"/>
              <a:t>YOLO</a:t>
            </a:r>
          </a:p>
          <a:p>
            <a:pPr lvl="1"/>
            <a:r>
              <a:rPr lang="ko-KR" altLang="en-US" dirty="0" err="1"/>
              <a:t>학습률이</a:t>
            </a:r>
            <a:r>
              <a:rPr lang="ko-KR" altLang="en-US" dirty="0"/>
              <a:t> 증가할수록 </a:t>
            </a:r>
            <a:r>
              <a:rPr lang="en-US" altLang="ko-KR" dirty="0"/>
              <a:t>loss </a:t>
            </a:r>
            <a:r>
              <a:rPr lang="ko-KR" altLang="en-US" dirty="0"/>
              <a:t>감소</a:t>
            </a:r>
            <a:endParaRPr lang="en-US" altLang="ko-KR" dirty="0"/>
          </a:p>
          <a:p>
            <a:pPr lvl="1"/>
            <a:r>
              <a:rPr lang="ko-KR" altLang="en-US" dirty="0" err="1"/>
              <a:t>학습률이</a:t>
            </a:r>
            <a:r>
              <a:rPr lang="ko-KR" altLang="en-US" dirty="0"/>
              <a:t> 증가할수록 정확도가 </a:t>
            </a:r>
            <a:r>
              <a:rPr lang="en-US" altLang="ko-KR" dirty="0"/>
              <a:t>1</a:t>
            </a:r>
            <a:r>
              <a:rPr lang="ko-KR" altLang="en-US" dirty="0"/>
              <a:t>에 수렴</a:t>
            </a:r>
            <a:endParaRPr lang="en-US" altLang="ko-KR" dirty="0"/>
          </a:p>
          <a:p>
            <a:pPr lvl="1"/>
            <a:r>
              <a:rPr lang="ko-KR" altLang="en-US" dirty="0"/>
              <a:t>모델의 데이터 학습이 잘 되었음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126AB-987B-818F-7353-68C5C251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90" y="3521535"/>
            <a:ext cx="1818120" cy="22052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AEB4AD-6BAF-B0C7-BD57-7A5041E11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900" y="3483027"/>
            <a:ext cx="1800200" cy="23092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7ED55D-8817-2B44-B356-A655716DB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390" y="3496526"/>
            <a:ext cx="1800200" cy="22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3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 dirty="0"/>
              <a:t>YOLO</a:t>
            </a:r>
          </a:p>
          <a:p>
            <a:pPr lvl="1"/>
            <a:r>
              <a:rPr lang="ko-KR" altLang="en-US" dirty="0"/>
              <a:t>단일 경구약제 인식에서 대체로 높은 인식률과 정확도를 보임</a:t>
            </a:r>
            <a:endParaRPr lang="en-US" altLang="ko-KR" dirty="0"/>
          </a:p>
          <a:p>
            <a:pPr lvl="1"/>
            <a:r>
              <a:rPr lang="ko-KR" altLang="en-US" dirty="0"/>
              <a:t>조합 경구약제의 경우 이미지 인식에 문제 발생</a:t>
            </a:r>
            <a:endParaRPr lang="en-US" altLang="ko-KR" dirty="0"/>
          </a:p>
          <a:p>
            <a:pPr lvl="2"/>
            <a:r>
              <a:rPr lang="ko-KR" altLang="en-US" dirty="0"/>
              <a:t>이미지 </a:t>
            </a:r>
            <a:r>
              <a:rPr lang="en-US" altLang="ko-KR" dirty="0"/>
              <a:t>Crop</a:t>
            </a:r>
            <a:r>
              <a:rPr lang="ko-KR" altLang="en-US" dirty="0"/>
              <a:t>이 잘 이루어지지 않았을 것으로 예상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126AB-987B-818F-7353-68C5C251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90" y="3521535"/>
            <a:ext cx="1818120" cy="22052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AEB4AD-6BAF-B0C7-BD57-7A5041E11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900" y="3483027"/>
            <a:ext cx="1800200" cy="23092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7ED55D-8817-2B44-B356-A655716DB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390" y="3496526"/>
            <a:ext cx="1800200" cy="22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9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 dirty="0"/>
              <a:t>YOLO</a:t>
            </a:r>
          </a:p>
          <a:p>
            <a:pPr lvl="1"/>
            <a:r>
              <a:rPr lang="ko-KR" altLang="en-US" dirty="0"/>
              <a:t>비교적 빠른 속도로 약제 탐지 가능</a:t>
            </a:r>
            <a:endParaRPr lang="en-US" altLang="ko-KR" dirty="0"/>
          </a:p>
          <a:p>
            <a:pPr lvl="2"/>
            <a:r>
              <a:rPr lang="ko-KR" altLang="en-US" dirty="0"/>
              <a:t>편리하게 경구약제를 검색할 수 있을 것임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월에 출시된 </a:t>
            </a:r>
            <a:r>
              <a:rPr lang="en-US" altLang="ko-KR" dirty="0"/>
              <a:t>YOLOv9</a:t>
            </a:r>
            <a:r>
              <a:rPr lang="ko-KR" altLang="en-US" dirty="0"/>
              <a:t>을 사용한다면</a:t>
            </a:r>
            <a:br>
              <a:rPr lang="en-US" altLang="ko-KR" dirty="0"/>
            </a:br>
            <a:r>
              <a:rPr lang="ko-KR" altLang="en-US" dirty="0"/>
              <a:t>모델 경량화와 정확도를 증가시킬 수 있을 것이다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향후 연구 계획</a:t>
            </a:r>
            <a:endParaRPr lang="en-US" altLang="ko-KR" dirty="0"/>
          </a:p>
          <a:p>
            <a:pPr lvl="1"/>
            <a:r>
              <a:rPr lang="ko-KR" altLang="en-US" dirty="0"/>
              <a:t>색상과 형태가 비슷한 약제의 경우 구분 능력 저하</a:t>
            </a:r>
            <a:endParaRPr lang="en-US" altLang="ko-KR" dirty="0"/>
          </a:p>
          <a:p>
            <a:pPr lvl="2"/>
            <a:r>
              <a:rPr lang="en-US" altLang="ko-KR" dirty="0"/>
              <a:t>OpenCV</a:t>
            </a:r>
            <a:r>
              <a:rPr lang="ko-KR" altLang="en-US" dirty="0"/>
              <a:t>의 </a:t>
            </a:r>
            <a:r>
              <a:rPr lang="en-US" altLang="ko-KR" dirty="0"/>
              <a:t>OCR</a:t>
            </a:r>
            <a:r>
              <a:rPr lang="ko-KR" altLang="en-US" dirty="0"/>
              <a:t>을 이용해 분류에 사용</a:t>
            </a:r>
            <a:endParaRPr lang="en-US" altLang="ko-KR" dirty="0"/>
          </a:p>
          <a:p>
            <a:pPr lvl="1"/>
            <a:r>
              <a:rPr lang="ko-KR" altLang="en-US" dirty="0"/>
              <a:t>앱 </a:t>
            </a:r>
            <a:r>
              <a:rPr lang="ko-KR" altLang="en-US" dirty="0" err="1"/>
              <a:t>설치없이</a:t>
            </a:r>
            <a:r>
              <a:rPr lang="ko-KR" altLang="en-US" dirty="0"/>
              <a:t> 바로 사용할 수 있는 웹 서비스 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593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A9C8E-D27A-CEAE-F103-E51272A7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0C63D-B77D-F877-F720-DA43CAD62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딥러닝</a:t>
            </a:r>
            <a:endParaRPr lang="en-US" altLang="ko-KR" dirty="0"/>
          </a:p>
          <a:p>
            <a:pPr lvl="1"/>
            <a:r>
              <a:rPr lang="ko-KR" altLang="en-US" dirty="0"/>
              <a:t>인공 신경망 기반 기계학습의 한 분야</a:t>
            </a:r>
            <a:endParaRPr lang="en-US" altLang="ko-KR" dirty="0"/>
          </a:p>
          <a:p>
            <a:pPr lvl="1"/>
            <a:r>
              <a:rPr lang="ko-KR" altLang="en-US" dirty="0"/>
              <a:t>여러 층의 신경망을 통해</a:t>
            </a:r>
            <a:br>
              <a:rPr lang="en-US" altLang="ko-KR" dirty="0"/>
            </a:br>
            <a:r>
              <a:rPr lang="ko-KR" altLang="en-US" dirty="0"/>
              <a:t>데이터를 학습하고 분석하는 기술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알약 식별</a:t>
            </a:r>
            <a:endParaRPr lang="en-US" altLang="ko-KR" dirty="0"/>
          </a:p>
          <a:p>
            <a:pPr lvl="1"/>
            <a:r>
              <a:rPr lang="ko-KR" altLang="en-US" dirty="0"/>
              <a:t>알약이 포함된 디지털 사진에서</a:t>
            </a:r>
            <a:br>
              <a:rPr lang="en-US" altLang="ko-KR" dirty="0"/>
            </a:br>
            <a:r>
              <a:rPr lang="ko-KR" altLang="en-US" dirty="0"/>
              <a:t>외관적 특징으로 특정 알약을 인식하는 것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1D028-A881-5C1F-45EE-8438A5ED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F16A-2268-4219-872A-D9AC912269A0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9F1F45-F2C6-9947-A70A-37F68F5C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042E85-CF12-DA89-6402-3CB7C06F6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1124744"/>
            <a:ext cx="2100940" cy="2016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44D994-B663-954D-6557-45DD6535D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3625453"/>
            <a:ext cx="2100940" cy="20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24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A9C8E-D27A-CEAE-F103-E51272A7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0C63D-B77D-F877-F720-DA43CAD62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 낭비</a:t>
            </a:r>
            <a:endParaRPr lang="en-US" altLang="ko-KR" dirty="0"/>
          </a:p>
          <a:p>
            <a:pPr lvl="1"/>
            <a:r>
              <a:rPr lang="ko-KR" altLang="en-US" dirty="0"/>
              <a:t>약사와 의사가 환자가 가져온 알약을 식별하기 위해 자료를 찾고 확인하는 데 많은 시간이 걸려 업무 효율이 떨어짐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알약 혼동</a:t>
            </a:r>
            <a:endParaRPr lang="en-US" altLang="ko-KR" dirty="0"/>
          </a:p>
          <a:p>
            <a:pPr lvl="1"/>
            <a:r>
              <a:rPr lang="ko-KR" altLang="en-US" dirty="0"/>
              <a:t>복용중인 약의 이름이나 용도를 정확하게 알지 못하는 경우가 많음</a:t>
            </a:r>
            <a:r>
              <a:rPr lang="en-US" altLang="ko-KR"/>
              <a:t>. </a:t>
            </a:r>
            <a:r>
              <a:rPr lang="ko-KR" altLang="en-US"/>
              <a:t>특히 노인의 경우 여러 약을 복용해 헷갈리기 쉬움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1D028-A881-5C1F-45EE-8438A5ED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F16A-2268-4219-872A-D9AC912269A0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9F1F45-F2C6-9947-A70A-37F68F5C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3078" r="223" b="4732"/>
          <a:stretch/>
        </p:blipFill>
        <p:spPr>
          <a:xfrm>
            <a:off x="2920123" y="4074188"/>
            <a:ext cx="3546345" cy="18211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3723" y="5895328"/>
            <a:ext cx="577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약사 인력 부족으로 병원에서 약품식별업무 일시 중단</a:t>
            </a:r>
            <a:br>
              <a:rPr lang="en-US" altLang="ko-KR" sz="1200" dirty="0"/>
            </a:b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장동건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「대학병원에 약사 부족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간호사가 약품 식별하라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"…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불안한 환자들」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MBN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뉴스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2024.01.26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59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</a:t>
            </a:r>
            <a:r>
              <a:rPr lang="en-US" altLang="ko-KR" dirty="0"/>
              <a:t>– </a:t>
            </a:r>
            <a:r>
              <a:rPr lang="ko-KR" altLang="en-US" dirty="0"/>
              <a:t>알약 이미지</a:t>
            </a:r>
            <a:endParaRPr lang="en-US" altLang="ko-KR" dirty="0"/>
          </a:p>
          <a:p>
            <a:r>
              <a:rPr lang="ko-KR" altLang="en-US" dirty="0"/>
              <a:t>기능 </a:t>
            </a:r>
            <a:r>
              <a:rPr lang="en-US" altLang="ko-KR" dirty="0"/>
              <a:t>– </a:t>
            </a:r>
            <a:r>
              <a:rPr lang="ko-KR" altLang="en-US" dirty="0"/>
              <a:t>알약 식별</a:t>
            </a:r>
            <a:endParaRPr lang="en-US" altLang="ko-KR" dirty="0"/>
          </a:p>
          <a:p>
            <a:r>
              <a:rPr lang="ko-KR" altLang="en-US" dirty="0"/>
              <a:t>출력 </a:t>
            </a:r>
            <a:r>
              <a:rPr lang="en-US" altLang="ko-KR" dirty="0"/>
              <a:t>– </a:t>
            </a:r>
            <a:r>
              <a:rPr lang="ko-KR" altLang="en-US" dirty="0"/>
              <a:t>알약 종류</a:t>
            </a:r>
          </a:p>
          <a:p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408BF3-811D-2EED-46E0-38A09E41B2C7}"/>
              </a:ext>
            </a:extLst>
          </p:cNvPr>
          <p:cNvSpPr/>
          <p:nvPr/>
        </p:nvSpPr>
        <p:spPr>
          <a:xfrm>
            <a:off x="788440" y="3715637"/>
            <a:ext cx="1287723" cy="126285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F38396-BC0D-B9F3-1803-0BE7CA2E3E47}"/>
              </a:ext>
            </a:extLst>
          </p:cNvPr>
          <p:cNvSpPr/>
          <p:nvPr/>
        </p:nvSpPr>
        <p:spPr>
          <a:xfrm>
            <a:off x="2601943" y="3300051"/>
            <a:ext cx="3842799" cy="2094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8B6805-1650-55E3-2E9B-26DC41C34B0D}"/>
              </a:ext>
            </a:extLst>
          </p:cNvPr>
          <p:cNvSpPr/>
          <p:nvPr/>
        </p:nvSpPr>
        <p:spPr>
          <a:xfrm>
            <a:off x="2890847" y="3882046"/>
            <a:ext cx="806673" cy="10411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 </a:t>
            </a:r>
            <a:r>
              <a:rPr lang="ko-KR" altLang="en-US" dirty="0"/>
              <a:t>탐지 모델</a:t>
            </a:r>
            <a:endParaRPr lang="en-US" altLang="ko-KR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A1EF275-FDFA-49CB-2F48-B21B79C8DDFB}"/>
              </a:ext>
            </a:extLst>
          </p:cNvPr>
          <p:cNvSpPr/>
          <p:nvPr/>
        </p:nvSpPr>
        <p:spPr>
          <a:xfrm>
            <a:off x="4139952" y="3068960"/>
            <a:ext cx="766780" cy="41296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</a:t>
            </a:r>
            <a:endParaRPr lang="en-US" altLang="ko-KR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543EE81-E353-A0CD-F17C-6C15F8E8A12C}"/>
              </a:ext>
            </a:extLst>
          </p:cNvPr>
          <p:cNvSpPr/>
          <p:nvPr/>
        </p:nvSpPr>
        <p:spPr>
          <a:xfrm>
            <a:off x="1043167" y="3485450"/>
            <a:ext cx="766780" cy="4129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1EA876E-C349-9AE6-0794-2BF05C664954}"/>
              </a:ext>
            </a:extLst>
          </p:cNvPr>
          <p:cNvSpPr/>
          <p:nvPr/>
        </p:nvSpPr>
        <p:spPr>
          <a:xfrm>
            <a:off x="951332" y="4012500"/>
            <a:ext cx="961940" cy="78025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알약</a:t>
            </a:r>
            <a:br>
              <a:rPr lang="en-US" altLang="ko-KR" dirty="0"/>
            </a:br>
            <a:r>
              <a:rPr lang="ko-KR" altLang="en-US" dirty="0"/>
              <a:t>이미지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399807A-515D-6B6B-9E0D-953EE8DDD51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076163" y="4347063"/>
            <a:ext cx="40301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BEF1C16-DCC4-CDD6-2CDB-A1EFFED2E59E}"/>
              </a:ext>
            </a:extLst>
          </p:cNvPr>
          <p:cNvSpPr/>
          <p:nvPr/>
        </p:nvSpPr>
        <p:spPr>
          <a:xfrm>
            <a:off x="4134949" y="4187563"/>
            <a:ext cx="772504" cy="43279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위치</a:t>
            </a:r>
            <a:endParaRPr lang="en-US" altLang="ko-KR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80AF7F6-8647-627D-FB1F-57C95EA77E41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3697520" y="4402627"/>
            <a:ext cx="437429" cy="133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7">
            <a:extLst>
              <a:ext uri="{FF2B5EF4-FFF2-40B4-BE49-F238E27FC236}">
                <a16:creationId xmlns:a16="http://schemas.microsoft.com/office/drawing/2014/main" id="{B48B6805-1650-55E3-2E9B-26DC41C34B0D}"/>
              </a:ext>
            </a:extLst>
          </p:cNvPr>
          <p:cNvSpPr/>
          <p:nvPr/>
        </p:nvSpPr>
        <p:spPr>
          <a:xfrm>
            <a:off x="5349200" y="3882047"/>
            <a:ext cx="806673" cy="10411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알약종류</a:t>
            </a:r>
            <a:endParaRPr lang="en-US" altLang="ko-KR" dirty="0"/>
          </a:p>
        </p:txBody>
      </p:sp>
      <p:cxnSp>
        <p:nvCxnSpPr>
          <p:cNvPr id="107" name="연결선: 꺾임 26">
            <a:extLst>
              <a:ext uri="{FF2B5EF4-FFF2-40B4-BE49-F238E27FC236}">
                <a16:creationId xmlns:a16="http://schemas.microsoft.com/office/drawing/2014/main" id="{D80AF7F6-8647-627D-FB1F-57C95EA77E41}"/>
              </a:ext>
            </a:extLst>
          </p:cNvPr>
          <p:cNvCxnSpPr>
            <a:cxnSpLocks/>
            <a:stCxn id="19" idx="3"/>
            <a:endCxn id="96" idx="1"/>
          </p:cNvCxnSpPr>
          <p:nvPr/>
        </p:nvCxnSpPr>
        <p:spPr>
          <a:xfrm flipV="1">
            <a:off x="4907453" y="4402628"/>
            <a:ext cx="441747" cy="133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6399807A-515D-6B6B-9E0D-953EE8DDD51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44742" y="4347063"/>
            <a:ext cx="42024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" name="사각형: 둥근 모서리 2">
            <a:extLst>
              <a:ext uri="{FF2B5EF4-FFF2-40B4-BE49-F238E27FC236}">
                <a16:creationId xmlns:a16="http://schemas.microsoft.com/office/drawing/2014/main" id="{65408BF3-811D-2EED-46E0-38A09E41B2C7}"/>
              </a:ext>
            </a:extLst>
          </p:cNvPr>
          <p:cNvSpPr/>
          <p:nvPr/>
        </p:nvSpPr>
        <p:spPr>
          <a:xfrm>
            <a:off x="6997500" y="3715637"/>
            <a:ext cx="1287723" cy="126285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49" name="사각형: 둥근 모서리 9">
            <a:extLst>
              <a:ext uri="{FF2B5EF4-FFF2-40B4-BE49-F238E27FC236}">
                <a16:creationId xmlns:a16="http://schemas.microsoft.com/office/drawing/2014/main" id="{C543EE81-E353-A0CD-F17C-6C15F8E8A12C}"/>
              </a:ext>
            </a:extLst>
          </p:cNvPr>
          <p:cNvSpPr/>
          <p:nvPr/>
        </p:nvSpPr>
        <p:spPr>
          <a:xfrm>
            <a:off x="7252227" y="3485450"/>
            <a:ext cx="766780" cy="4129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출력</a:t>
            </a:r>
            <a:endParaRPr lang="en-US" altLang="ko-KR" dirty="0"/>
          </a:p>
        </p:txBody>
      </p:sp>
      <p:sp>
        <p:nvSpPr>
          <p:cNvPr id="150" name="사각형: 둥근 모서리 12">
            <a:extLst>
              <a:ext uri="{FF2B5EF4-FFF2-40B4-BE49-F238E27FC236}">
                <a16:creationId xmlns:a16="http://schemas.microsoft.com/office/drawing/2014/main" id="{C1EA876E-C349-9AE6-0794-2BF05C664954}"/>
              </a:ext>
            </a:extLst>
          </p:cNvPr>
          <p:cNvSpPr/>
          <p:nvPr/>
        </p:nvSpPr>
        <p:spPr>
          <a:xfrm>
            <a:off x="7154647" y="4015321"/>
            <a:ext cx="961940" cy="78025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알약</a:t>
            </a:r>
            <a:br>
              <a:rPr lang="en-US" altLang="ko-KR" dirty="0"/>
            </a:br>
            <a:r>
              <a:rPr lang="ko-KR" altLang="en-US" dirty="0"/>
              <a:t>종류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297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실현가능성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endParaRPr lang="en-US" altLang="ko-KR" dirty="0"/>
          </a:p>
          <a:p>
            <a:pPr lvl="1"/>
            <a:r>
              <a:rPr lang="ko-KR" altLang="en-US" dirty="0" err="1"/>
              <a:t>경구약제</a:t>
            </a:r>
            <a:r>
              <a:rPr lang="ko-KR" altLang="en-US" dirty="0"/>
              <a:t> 이미지 데이터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AI Hub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국내 유통되는 다빈도 </a:t>
            </a:r>
            <a:r>
              <a:rPr lang="ko-KR" altLang="en-US" dirty="0" err="1"/>
              <a:t>경구약제</a:t>
            </a:r>
            <a:r>
              <a:rPr lang="ko-KR" altLang="en-US" dirty="0"/>
              <a:t> </a:t>
            </a:r>
            <a:r>
              <a:rPr lang="en-US" altLang="ko-KR" dirty="0"/>
              <a:t>5000</a:t>
            </a:r>
            <a:r>
              <a:rPr lang="ko-KR" altLang="en-US" dirty="0"/>
              <a:t>종</a:t>
            </a:r>
            <a:endParaRPr lang="en-US" altLang="ko-KR" dirty="0"/>
          </a:p>
          <a:p>
            <a:pPr lvl="2"/>
            <a:r>
              <a:rPr lang="ko-KR" altLang="en-US" dirty="0"/>
              <a:t>다양한 각도</a:t>
            </a:r>
            <a:r>
              <a:rPr lang="en-US" altLang="ko-KR" dirty="0"/>
              <a:t>, </a:t>
            </a:r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배경에서 촬영</a:t>
            </a:r>
            <a:endParaRPr lang="en-US" altLang="ko-KR" dirty="0"/>
          </a:p>
          <a:p>
            <a:pPr lvl="1"/>
            <a:r>
              <a:rPr lang="ko-KR" altLang="en-US" dirty="0"/>
              <a:t>의약품 </a:t>
            </a:r>
            <a:r>
              <a:rPr lang="ko-KR" altLang="en-US" dirty="0" err="1"/>
              <a:t>낱알식별</a:t>
            </a:r>
            <a:r>
              <a:rPr lang="ko-KR" altLang="en-US" dirty="0"/>
              <a:t> 정보 </a:t>
            </a:r>
            <a:r>
              <a:rPr lang="en-US" altLang="ko-KR" dirty="0"/>
              <a:t>(</a:t>
            </a:r>
            <a:r>
              <a:rPr lang="ko-KR" altLang="en-US" dirty="0">
                <a:hlinkClick r:id="rId4"/>
              </a:rPr>
              <a:t>공공데이터포털</a:t>
            </a:r>
            <a:r>
              <a:rPr lang="en-US" altLang="ko-KR" dirty="0"/>
              <a:t>, </a:t>
            </a:r>
            <a:r>
              <a:rPr lang="ko-KR" altLang="en-US" dirty="0">
                <a:hlinkClick r:id="rId5"/>
              </a:rPr>
              <a:t>의약품안전나라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품목</a:t>
            </a:r>
            <a:r>
              <a:rPr lang="en-US" altLang="ko-KR" dirty="0"/>
              <a:t>, </a:t>
            </a:r>
            <a:r>
              <a:rPr lang="ko-KR" altLang="en-US" dirty="0"/>
              <a:t>모양</a:t>
            </a:r>
            <a:r>
              <a:rPr lang="en-US" altLang="ko-KR" dirty="0"/>
              <a:t>, </a:t>
            </a:r>
            <a:r>
              <a:rPr lang="ko-KR" altLang="en-US" dirty="0"/>
              <a:t>색상 등 의약품 낱알 정보 제공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r>
              <a:rPr lang="ko-KR" altLang="en-US" dirty="0" err="1">
                <a:solidFill>
                  <a:srgbClr val="1F1F1F"/>
                </a:solidFill>
                <a:highlight>
                  <a:srgbClr val="FFFFFF"/>
                </a:highlight>
                <a:latin typeface="Apple SD Gothic Neo"/>
              </a:rPr>
              <a:t>합성곱</a:t>
            </a:r>
            <a:r>
              <a:rPr lang="ko-KR" altLang="en-US" dirty="0">
                <a:solidFill>
                  <a:srgbClr val="1F1F1F"/>
                </a:solidFill>
                <a:highlight>
                  <a:srgbClr val="FFFFFF"/>
                </a:highlight>
                <a:latin typeface="Apple SD Gothic Neo"/>
              </a:rPr>
              <a:t> 신경망</a:t>
            </a:r>
            <a:r>
              <a:rPr lang="en-US" altLang="ko-KR" dirty="0">
                <a:solidFill>
                  <a:srgbClr val="1F1F1F"/>
                </a:solidFill>
                <a:highlight>
                  <a:srgbClr val="FFFFFF"/>
                </a:highlight>
                <a:latin typeface="Apple SD Gothic Neo"/>
              </a:rPr>
              <a:t>(</a:t>
            </a:r>
            <a:r>
              <a:rPr lang="en-US" altLang="ko-KR" dirty="0"/>
              <a:t>CNN): </a:t>
            </a:r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처리 특화 </a:t>
            </a:r>
            <a:r>
              <a:rPr lang="ko-KR" altLang="en-US" dirty="0" err="1"/>
              <a:t>딥러닝</a:t>
            </a:r>
            <a:r>
              <a:rPr lang="ko-KR" altLang="en-US" dirty="0"/>
              <a:t> 모델</a:t>
            </a:r>
            <a:endParaRPr lang="en-US" altLang="ko-KR" dirty="0"/>
          </a:p>
          <a:p>
            <a:pPr lvl="1"/>
            <a:r>
              <a:rPr lang="ko-KR" altLang="en-US" dirty="0"/>
              <a:t>인간 시신경 구조를 모방한 기술</a:t>
            </a:r>
            <a:endParaRPr lang="en-US" altLang="ko-KR" dirty="0"/>
          </a:p>
          <a:p>
            <a:pPr lvl="1"/>
            <a:r>
              <a:rPr lang="ko-KR" altLang="en-US" dirty="0"/>
              <a:t>얼굴인식</a:t>
            </a:r>
            <a:r>
              <a:rPr lang="en-US" altLang="ko-KR" dirty="0"/>
              <a:t>, </a:t>
            </a:r>
            <a:r>
              <a:rPr lang="ko-KR" altLang="en-US" dirty="0"/>
              <a:t>객체인식과 같은</a:t>
            </a:r>
            <a:r>
              <a:rPr lang="en-US" altLang="ko-KR" dirty="0"/>
              <a:t> Computer</a:t>
            </a:r>
            <a:r>
              <a:rPr lang="ko-KR" altLang="en-US" dirty="0"/>
              <a:t> </a:t>
            </a:r>
            <a:r>
              <a:rPr lang="en-US" altLang="ko-KR" dirty="0"/>
              <a:t>Vision </a:t>
            </a:r>
            <a:r>
              <a:rPr lang="ko-KR" altLang="en-US" dirty="0"/>
              <a:t>분야에 사용</a:t>
            </a:r>
            <a:endParaRPr lang="en-US" altLang="ko-KR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15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단계 및 계획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ko-KR" altLang="en-US" dirty="0"/>
              <a:t>데이터 전처리</a:t>
            </a:r>
            <a:endParaRPr lang="en-US" altLang="ko-KR" dirty="0"/>
          </a:p>
          <a:p>
            <a:pPr lvl="1"/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모양 제형 등 특징 기준으로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r>
              <a:rPr lang="ko-KR" altLang="en-US" dirty="0"/>
              <a:t>모델 개발</a:t>
            </a:r>
            <a:endParaRPr lang="en-US" altLang="ko-KR" dirty="0"/>
          </a:p>
          <a:p>
            <a:pPr lvl="1"/>
            <a:r>
              <a:rPr lang="en-US" altLang="ko-KR" dirty="0"/>
              <a:t>CNN </a:t>
            </a:r>
            <a:r>
              <a:rPr lang="ko-KR" altLang="en-US" dirty="0"/>
              <a:t>기반의 </a:t>
            </a:r>
            <a:r>
              <a:rPr lang="en-US" altLang="ko-KR" dirty="0"/>
              <a:t>YOLO, Faster R-CNN </a:t>
            </a:r>
            <a:r>
              <a:rPr lang="ko-KR" altLang="en-US" dirty="0"/>
              <a:t>등 모델 선정 및 학습</a:t>
            </a:r>
            <a:endParaRPr lang="en-US" altLang="ko-KR" dirty="0"/>
          </a:p>
          <a:p>
            <a:pPr lvl="1"/>
            <a:r>
              <a:rPr lang="ko-KR" altLang="en-US" dirty="0" err="1"/>
              <a:t>하이퍼파라미터</a:t>
            </a:r>
            <a:r>
              <a:rPr lang="ko-KR" altLang="en-US" dirty="0"/>
              <a:t> 튜닝을 통한 최적화 </a:t>
            </a:r>
            <a:r>
              <a:rPr lang="en-US" altLang="ko-KR" dirty="0"/>
              <a:t>(</a:t>
            </a:r>
            <a:r>
              <a:rPr lang="ko-KR" altLang="en-US" dirty="0"/>
              <a:t>모델 경량화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특징 기반 알약 검색 알고리즘 개발 </a:t>
            </a:r>
            <a:r>
              <a:rPr lang="en-US" altLang="ko-KR" dirty="0"/>
              <a:t>(</a:t>
            </a:r>
            <a:r>
              <a:rPr lang="ko-KR" altLang="en-US" dirty="0"/>
              <a:t>규칙기반 또는 </a:t>
            </a:r>
            <a:r>
              <a:rPr lang="en-US" altLang="ko-KR" dirty="0"/>
              <a:t>ML 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검증 및 테스트</a:t>
            </a:r>
            <a:endParaRPr lang="en-US" altLang="ko-KR" dirty="0"/>
          </a:p>
          <a:p>
            <a:pPr lvl="1"/>
            <a:r>
              <a:rPr lang="ko-KR" altLang="en-US" dirty="0"/>
              <a:t>다양한 조건의 테스트 </a:t>
            </a:r>
            <a:r>
              <a:rPr lang="ko-KR" altLang="en-US" dirty="0" err="1"/>
              <a:t>데이터셋을</a:t>
            </a:r>
            <a:r>
              <a:rPr lang="ko-KR" altLang="en-US" dirty="0"/>
              <a:t> 이용한 검증 및 성능평가</a:t>
            </a:r>
            <a:endParaRPr lang="en-US" altLang="ko-KR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17462"/>
              </p:ext>
            </p:extLst>
          </p:nvPr>
        </p:nvGraphicFramePr>
        <p:xfrm>
          <a:off x="2055693" y="4581128"/>
          <a:ext cx="503261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223">
                  <a:extLst>
                    <a:ext uri="{9D8B030D-6E8A-4147-A177-3AD203B41FA5}">
                      <a16:colId xmlns:a16="http://schemas.microsoft.com/office/drawing/2014/main" val="922646508"/>
                    </a:ext>
                  </a:extLst>
                </a:gridCol>
                <a:gridCol w="472565">
                  <a:extLst>
                    <a:ext uri="{9D8B030D-6E8A-4147-A177-3AD203B41FA5}">
                      <a16:colId xmlns:a16="http://schemas.microsoft.com/office/drawing/2014/main" val="65935230"/>
                    </a:ext>
                  </a:extLst>
                </a:gridCol>
                <a:gridCol w="472565">
                  <a:extLst>
                    <a:ext uri="{9D8B030D-6E8A-4147-A177-3AD203B41FA5}">
                      <a16:colId xmlns:a16="http://schemas.microsoft.com/office/drawing/2014/main" val="62204924"/>
                    </a:ext>
                  </a:extLst>
                </a:gridCol>
                <a:gridCol w="472565">
                  <a:extLst>
                    <a:ext uri="{9D8B030D-6E8A-4147-A177-3AD203B41FA5}">
                      <a16:colId xmlns:a16="http://schemas.microsoft.com/office/drawing/2014/main" val="1232150751"/>
                    </a:ext>
                  </a:extLst>
                </a:gridCol>
                <a:gridCol w="472565">
                  <a:extLst>
                    <a:ext uri="{9D8B030D-6E8A-4147-A177-3AD203B41FA5}">
                      <a16:colId xmlns:a16="http://schemas.microsoft.com/office/drawing/2014/main" val="2391297405"/>
                    </a:ext>
                  </a:extLst>
                </a:gridCol>
                <a:gridCol w="472565">
                  <a:extLst>
                    <a:ext uri="{9D8B030D-6E8A-4147-A177-3AD203B41FA5}">
                      <a16:colId xmlns:a16="http://schemas.microsoft.com/office/drawing/2014/main" val="3559898139"/>
                    </a:ext>
                  </a:extLst>
                </a:gridCol>
                <a:gridCol w="472565">
                  <a:extLst>
                    <a:ext uri="{9D8B030D-6E8A-4147-A177-3AD203B41FA5}">
                      <a16:colId xmlns:a16="http://schemas.microsoft.com/office/drawing/2014/main" val="380156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621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전처리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7625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98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검증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195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73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설명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ko-KR" altLang="en-US" dirty="0" err="1"/>
              <a:t>경구약제</a:t>
            </a:r>
            <a:r>
              <a:rPr lang="ko-KR" altLang="en-US" dirty="0"/>
              <a:t> </a:t>
            </a:r>
            <a:r>
              <a:rPr lang="en-US" altLang="ko-KR" dirty="0"/>
              <a:t>5,000</a:t>
            </a:r>
            <a:r>
              <a:rPr lang="ko-KR" altLang="en-US" dirty="0"/>
              <a:t>종 데이터</a:t>
            </a:r>
            <a:endParaRPr lang="en-US" altLang="ko-KR" dirty="0"/>
          </a:p>
          <a:p>
            <a:pPr lvl="1"/>
            <a:r>
              <a:rPr lang="ko-KR" altLang="en-US" dirty="0"/>
              <a:t>전문의약품 </a:t>
            </a:r>
            <a:r>
              <a:rPr lang="en-US" altLang="ko-KR" dirty="0"/>
              <a:t>3,000</a:t>
            </a:r>
            <a:r>
              <a:rPr lang="ko-KR" altLang="en-US" dirty="0"/>
              <a:t>종</a:t>
            </a:r>
            <a:endParaRPr lang="en-US" altLang="ko-KR" dirty="0"/>
          </a:p>
          <a:p>
            <a:pPr lvl="1"/>
            <a:r>
              <a:rPr lang="ko-KR" altLang="en-US" dirty="0"/>
              <a:t>일반의약품 </a:t>
            </a:r>
            <a:r>
              <a:rPr lang="en-US" altLang="ko-KR" dirty="0"/>
              <a:t>2,000</a:t>
            </a:r>
            <a:r>
              <a:rPr lang="ko-KR" altLang="en-US" dirty="0"/>
              <a:t>종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다양한 각도</a:t>
            </a:r>
            <a:r>
              <a:rPr lang="en-US" altLang="ko-KR" dirty="0"/>
              <a:t>, </a:t>
            </a:r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배경에서 촬영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약제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 err="1"/>
              <a:t>바운딩</a:t>
            </a:r>
            <a:r>
              <a:rPr lang="ko-KR" altLang="en-US" dirty="0"/>
              <a:t> 박스 정보가 </a:t>
            </a:r>
            <a:r>
              <a:rPr lang="ko-KR" altLang="en-US" dirty="0" err="1"/>
              <a:t>라벨링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96" y="3214151"/>
            <a:ext cx="956273" cy="12541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72" y="3212976"/>
            <a:ext cx="957169" cy="12553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3212976"/>
            <a:ext cx="957169" cy="12553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016" y="3212976"/>
            <a:ext cx="957168" cy="12553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088" y="3212976"/>
            <a:ext cx="957168" cy="12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전처리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ko-KR" altLang="en-US" dirty="0" err="1"/>
              <a:t>바운딩</a:t>
            </a:r>
            <a:r>
              <a:rPr lang="ko-KR" altLang="en-US" dirty="0"/>
              <a:t> 박스 추출</a:t>
            </a:r>
            <a:endParaRPr lang="en-US" altLang="ko-KR" dirty="0"/>
          </a:p>
          <a:p>
            <a:pPr lvl="1"/>
            <a:r>
              <a:rPr lang="ko-KR" altLang="en-US" dirty="0"/>
              <a:t>알약 인식을 위한</a:t>
            </a:r>
            <a:r>
              <a:rPr lang="en-US" altLang="ko-KR" dirty="0"/>
              <a:t> </a:t>
            </a:r>
            <a:r>
              <a:rPr lang="ko-KR" altLang="en-US" dirty="0"/>
              <a:t>정확한 객체 인식 모델 필요</a:t>
            </a:r>
            <a:endParaRPr lang="en-US" altLang="ko-KR" dirty="0"/>
          </a:p>
          <a:p>
            <a:pPr lvl="1"/>
            <a:r>
              <a:rPr lang="ko-KR" altLang="en-US" dirty="0"/>
              <a:t>따라서 정교한 </a:t>
            </a:r>
            <a:r>
              <a:rPr lang="ko-KR" altLang="en-US" dirty="0" err="1"/>
              <a:t>바운딩</a:t>
            </a:r>
            <a:r>
              <a:rPr lang="ko-KR" altLang="en-US" dirty="0"/>
              <a:t> 박스 필요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042E85-CF12-DA89-6402-3CB7C06F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852936"/>
            <a:ext cx="2100940" cy="20162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44D994-B663-954D-6557-45DD6535D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852936"/>
            <a:ext cx="2100940" cy="20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6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전처리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4DDE-0A40-4ABC-851F-518FA18A3D1F}" type="datetime1">
              <a:rPr lang="ko-KR" altLang="en-US" smtClean="0"/>
              <a:t>24-06-17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ko-KR" altLang="en-US" dirty="0"/>
              <a:t>윤곽 추출을 통한 </a:t>
            </a:r>
            <a:r>
              <a:rPr lang="ko-KR" altLang="en-US" dirty="0" err="1"/>
              <a:t>바운딩</a:t>
            </a:r>
            <a:r>
              <a:rPr lang="ko-KR" altLang="en-US" dirty="0"/>
              <a:t> 박스 추출 시도</a:t>
            </a:r>
            <a:endParaRPr lang="en-US" altLang="ko-KR" dirty="0"/>
          </a:p>
          <a:p>
            <a:pPr lvl="1"/>
            <a:r>
              <a:rPr lang="ko-KR" altLang="en-US" dirty="0"/>
              <a:t>일부 샘플에서 제대로 된 추출 실패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데이터셋에</a:t>
            </a:r>
            <a:r>
              <a:rPr lang="ko-KR" altLang="en-US" dirty="0"/>
              <a:t> 포함된</a:t>
            </a:r>
            <a:r>
              <a:rPr lang="en-US" altLang="ko-KR" dirty="0"/>
              <a:t> </a:t>
            </a:r>
            <a:r>
              <a:rPr lang="ko-KR" altLang="en-US" dirty="0"/>
              <a:t>메타데이터 활용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89378"/>
            <a:ext cx="3010320" cy="17623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908" y="1908430"/>
            <a:ext cx="2924583" cy="17242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4528773"/>
            <a:ext cx="3038899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0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54970</TotalTime>
  <Words>705</Words>
  <Application>Microsoft Office PowerPoint</Application>
  <PresentationFormat>화면 슬라이드 쇼(4:3)</PresentationFormat>
  <Paragraphs>208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Apple SD Gothic Neo</vt:lpstr>
      <vt:lpstr>맑은 고딕</vt:lpstr>
      <vt:lpstr>Arial</vt:lpstr>
      <vt:lpstr>Office 테마</vt:lpstr>
      <vt:lpstr>딥러닝 기반 알약 식별</vt:lpstr>
      <vt:lpstr>주제분야</vt:lpstr>
      <vt:lpstr>문제점</vt:lpstr>
      <vt:lpstr>Solution</vt:lpstr>
      <vt:lpstr>실현가능성</vt:lpstr>
      <vt:lpstr>단계 및 계획</vt:lpstr>
      <vt:lpstr>데이터 설명</vt:lpstr>
      <vt:lpstr>전처리</vt:lpstr>
      <vt:lpstr>전처리</vt:lpstr>
      <vt:lpstr>전처리</vt:lpstr>
      <vt:lpstr>전처리</vt:lpstr>
      <vt:lpstr>전처리</vt:lpstr>
      <vt:lpstr>모델링</vt:lpstr>
      <vt:lpstr>모델링</vt:lpstr>
      <vt:lpstr>모델링</vt:lpstr>
      <vt:lpstr>모델링</vt:lpstr>
      <vt:lpstr>모델링</vt:lpstr>
      <vt:lpstr>결론</vt:lpstr>
      <vt:lpstr>결론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Data Races on Real-time Operating Systems</dc:title>
  <dc:creator>Microsoft Corporation</dc:creator>
  <cp:lastModifiedBy>윤종인</cp:lastModifiedBy>
  <cp:revision>2391</cp:revision>
  <cp:lastPrinted>2021-09-05T10:47:27Z</cp:lastPrinted>
  <dcterms:created xsi:type="dcterms:W3CDTF">2006-10-05T04:04:58Z</dcterms:created>
  <dcterms:modified xsi:type="dcterms:W3CDTF">2024-06-16T22:45:22Z</dcterms:modified>
</cp:coreProperties>
</file>